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3300"/>
    <a:srgbClr val="701039"/>
    <a:srgbClr val="3D1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>
        <p:scale>
          <a:sx n="77" d="100"/>
          <a:sy n="77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153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6179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38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7359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169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1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9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9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5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1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7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2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232" y="1050323"/>
            <a:ext cx="7662672" cy="4287795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РАБОТЫ:</a:t>
            </a:r>
            <a:r>
              <a:rPr lang="ru-RU" sz="32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«Особенности применения игр </a:t>
            </a:r>
            <a:r>
              <a:rPr lang="ru-RU" sz="3200" b="1" i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упражнений </a:t>
            </a:r>
            <a:r>
              <a:rPr lang="ru-RU" sz="3200" b="1" i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</a:t>
            </a:r>
            <a:r>
              <a:rPr lang="ru-RU" sz="3200" b="1" i="1" spc="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нейротренажёров</a:t>
            </a:r>
            <a:r>
              <a:rPr lang="ru-RU" sz="32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коррекционно-логопедической работе в ДОУ»</a:t>
            </a:r>
            <a:endParaRPr lang="ru-RU" sz="3200" b="1" i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536" y="5437632"/>
            <a:ext cx="342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Подготовила: </a:t>
            </a:r>
            <a:endParaRPr lang="ru-RU" b="1" dirty="0"/>
          </a:p>
          <a:p>
            <a:pPr algn="r"/>
            <a:r>
              <a:rPr lang="ru-RU" b="1" dirty="0"/>
              <a:t>у</a:t>
            </a:r>
            <a:r>
              <a:rPr lang="ru-RU" b="1" dirty="0" smtClean="0"/>
              <a:t>читель-логопед </a:t>
            </a:r>
          </a:p>
          <a:p>
            <a:pPr algn="r"/>
            <a:r>
              <a:rPr lang="ru-RU" b="1" dirty="0" err="1" smtClean="0"/>
              <a:t>Колосюк</a:t>
            </a:r>
            <a:r>
              <a:rPr lang="ru-RU" b="1" dirty="0" smtClean="0"/>
              <a:t> Т.В.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7840" y="256032"/>
            <a:ext cx="961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</a:t>
            </a:r>
            <a:r>
              <a:rPr lang="ru-RU" b="1" dirty="0" smtClean="0"/>
              <a:t>Детский </a:t>
            </a:r>
            <a:r>
              <a:rPr lang="ru-RU" b="1" dirty="0"/>
              <a:t>сад № </a:t>
            </a:r>
            <a:r>
              <a:rPr lang="ru-RU" b="1" dirty="0" smtClean="0"/>
              <a:t>3 города Ельца Липецкой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4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ortik54.ru/upload/iblock/92b/92b5af3b8f85814d0a9442c9997c7b9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81" y="1556702"/>
            <a:ext cx="5185219" cy="51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6608" y="487680"/>
            <a:ext cx="61081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Нейроскакалка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тренажёр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межполушарного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моторики. Так же может использоваться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коррекции речевых нарушений.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       </a:t>
            </a:r>
            <a:r>
              <a:rPr lang="ru-RU" sz="2000" u="sng" dirty="0"/>
              <a:t>Инструкция игры:</a:t>
            </a:r>
            <a:r>
              <a:rPr lang="ru-RU" sz="2000" dirty="0"/>
              <a:t>  определить сколько в слове слогов </a:t>
            </a:r>
            <a:r>
              <a:rPr lang="ru-RU" sz="2000" dirty="0" smtClean="0"/>
              <a:t>и </a:t>
            </a:r>
            <a:r>
              <a:rPr lang="ru-RU" sz="2000" dirty="0"/>
              <a:t>прыгнуть столько </a:t>
            </a:r>
            <a:r>
              <a:rPr lang="ru-RU" sz="2000" dirty="0" smtClean="0"/>
              <a:t>раз, </a:t>
            </a:r>
            <a:r>
              <a:rPr lang="ru-RU" sz="2000" dirty="0"/>
              <a:t>сколько слогов в </a:t>
            </a:r>
            <a:r>
              <a:rPr lang="ru-RU" sz="2000" dirty="0" smtClean="0"/>
              <a:t>слове.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701039"/>
                </a:solidFill>
              </a:rPr>
              <a:t> </a:t>
            </a:r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упражнение «Скажи наоборот».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Дидактическое упражнение </a:t>
            </a:r>
          </a:p>
          <a:p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«Назови пять… (фруктов, овощей, </a:t>
            </a:r>
          </a:p>
          <a:p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предметов обуви и пр.). </a:t>
            </a:r>
            <a:r>
              <a:rPr lang="ru-RU" dirty="0">
                <a:solidFill>
                  <a:srgbClr val="70103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упражнение </a:t>
            </a:r>
          </a:p>
          <a:p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«Назови первый звук».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Чтение </a:t>
            </a:r>
            <a:r>
              <a:rPr lang="ru-RU" b="1" dirty="0" err="1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чистоговорок</a:t>
            </a:r>
            <a:r>
              <a:rPr lang="ru-RU" b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8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637" y="560684"/>
            <a:ext cx="3997955" cy="5826669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Балансиры -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это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тренажёр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, который учит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ребёнка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чувствовать расположение и вес тела, контролировать равновесие. Он представляет собой неустойчивую поверхность. </a:t>
            </a:r>
          </a:p>
          <a:p>
            <a:pPr marL="0" indent="0">
              <a:buNone/>
            </a:pPr>
            <a:r>
              <a:rPr lang="ru-RU" sz="1600" u="sng" dirty="0">
                <a:solidFill>
                  <a:srgbClr val="333333"/>
                </a:solidFill>
                <a:latin typeface="Arial Black" panose="020B0A04020102020204" pitchFamily="34" charset="0"/>
              </a:rPr>
              <a:t>Инструкция игры: </a:t>
            </a:r>
          </a:p>
          <a:p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Можно разместить картинки с автоматизируемым звуком на напольной доске и попросить попасть мячом в те картинки, в названии которых звук «Р» находится в начале слова.</a:t>
            </a:r>
          </a:p>
          <a:p>
            <a:endParaRPr lang="ru-RU" sz="1600" i="1" u="sng" dirty="0">
              <a:solidFill>
                <a:srgbClr val="333333"/>
              </a:solidFill>
            </a:endParaRPr>
          </a:p>
          <a:p>
            <a:endParaRPr lang="ru-RU" sz="2000" b="1" i="1" u="sng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FBBB70-B194-4131-A20C-1A5064FC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01422" y="1082488"/>
            <a:ext cx="6329565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146" y="209979"/>
            <a:ext cx="9005380" cy="6608064"/>
          </a:xfrm>
        </p:spPr>
        <p:txBody>
          <a:bodyPr/>
          <a:lstStyle/>
          <a:p>
            <a:r>
              <a:rPr lang="ru-RU" sz="2000" b="1" dirty="0">
                <a:solidFill>
                  <a:srgbClr val="701039"/>
                </a:solidFill>
              </a:rPr>
              <a:t>    Таким образом,  </a:t>
            </a:r>
            <a:r>
              <a:rPr lang="ru-RU" sz="2000" b="1" dirty="0" err="1" smtClean="0">
                <a:solidFill>
                  <a:srgbClr val="701039"/>
                </a:solidFill>
              </a:rPr>
              <a:t>нейротренажёры</a:t>
            </a:r>
            <a:r>
              <a:rPr lang="ru-RU" sz="2000" b="1" dirty="0" smtClean="0">
                <a:solidFill>
                  <a:srgbClr val="701039"/>
                </a:solidFill>
              </a:rPr>
              <a:t>  на активизацию межполушарных </a:t>
            </a:r>
            <a:r>
              <a:rPr lang="ru-RU" sz="2000" b="1" dirty="0">
                <a:solidFill>
                  <a:srgbClr val="701039"/>
                </a:solidFill>
              </a:rPr>
              <a:t>взаимодействий </a:t>
            </a:r>
            <a:r>
              <a:rPr lang="ru-RU" sz="2000" b="1" dirty="0" smtClean="0">
                <a:solidFill>
                  <a:srgbClr val="701039"/>
                </a:solidFill>
              </a:rPr>
              <a:t>дают </a:t>
            </a:r>
            <a:r>
              <a:rPr lang="ru-RU" sz="2000" b="1" dirty="0">
                <a:solidFill>
                  <a:srgbClr val="701039"/>
                </a:solidFill>
              </a:rPr>
              <a:t>возможность более продуктивно корректировать имеющиеся у детей </a:t>
            </a:r>
            <a:r>
              <a:rPr lang="ru-RU" sz="2000" b="1" dirty="0" smtClean="0">
                <a:solidFill>
                  <a:srgbClr val="701039"/>
                </a:solidFill>
              </a:rPr>
              <a:t>речевые </a:t>
            </a:r>
            <a:r>
              <a:rPr lang="ru-RU" sz="2000" b="1" dirty="0">
                <a:solidFill>
                  <a:srgbClr val="701039"/>
                </a:solidFill>
              </a:rPr>
              <a:t>недостатки</a:t>
            </a:r>
            <a:r>
              <a:rPr lang="ru-RU" sz="2000" b="1" dirty="0" smtClean="0">
                <a:solidFill>
                  <a:srgbClr val="701039"/>
                </a:solidFill>
              </a:rPr>
              <a:t>, а также способствуют </a:t>
            </a:r>
            <a:r>
              <a:rPr lang="ru-RU" sz="2000" b="1" dirty="0">
                <a:solidFill>
                  <a:srgbClr val="701039"/>
                </a:solidFill>
              </a:rPr>
              <a:t>созданию базы для успешного преодоления </a:t>
            </a:r>
            <a:r>
              <a:rPr lang="ru-RU" sz="2000" b="1" dirty="0" err="1">
                <a:solidFill>
                  <a:srgbClr val="701039"/>
                </a:solidFill>
              </a:rPr>
              <a:t>психоречевых</a:t>
            </a:r>
            <a:r>
              <a:rPr lang="ru-RU" sz="2000" b="1" dirty="0">
                <a:solidFill>
                  <a:srgbClr val="701039"/>
                </a:solidFill>
              </a:rPr>
              <a:t> нарушений </a:t>
            </a:r>
            <a:r>
              <a:rPr lang="ru-RU" sz="2000" b="1" dirty="0" smtClean="0">
                <a:solidFill>
                  <a:srgbClr val="701039"/>
                </a:solidFill>
              </a:rPr>
              <a:t>в </a:t>
            </a:r>
            <a:r>
              <a:rPr lang="ru-RU" sz="2000" b="1" dirty="0" smtClean="0">
                <a:solidFill>
                  <a:srgbClr val="701039"/>
                </a:solidFill>
              </a:rPr>
              <a:t>целом.</a:t>
            </a:r>
            <a:r>
              <a:rPr lang="ru-RU" sz="2000" b="1" dirty="0">
                <a:solidFill>
                  <a:srgbClr val="701039"/>
                </a:solidFill>
              </a:rPr>
              <a:t/>
            </a:r>
            <a:br>
              <a:rPr lang="ru-RU" sz="2000" b="1" dirty="0">
                <a:solidFill>
                  <a:srgbClr val="701039"/>
                </a:solidFill>
              </a:rPr>
            </a:br>
            <a:r>
              <a:rPr lang="ru-RU" sz="2000" b="1" dirty="0">
                <a:solidFill>
                  <a:srgbClr val="701039"/>
                </a:solidFill>
              </a:rPr>
              <a:t>     Основным требованием к </a:t>
            </a:r>
            <a:r>
              <a:rPr lang="ru-RU" sz="2000" b="1" dirty="0" smtClean="0">
                <a:solidFill>
                  <a:srgbClr val="701039"/>
                </a:solidFill>
              </a:rPr>
              <a:t>использованию </a:t>
            </a:r>
            <a:r>
              <a:rPr lang="ru-RU" sz="2000" b="1" dirty="0" err="1" smtClean="0">
                <a:solidFill>
                  <a:srgbClr val="701039"/>
                </a:solidFill>
              </a:rPr>
              <a:t>нейроигр</a:t>
            </a:r>
            <a:r>
              <a:rPr lang="ru-RU" sz="2000" b="1" dirty="0">
                <a:solidFill>
                  <a:srgbClr val="701039"/>
                </a:solidFill>
              </a:rPr>
              <a:t> </a:t>
            </a:r>
            <a:r>
              <a:rPr lang="ru-RU" sz="2000" b="1" dirty="0" smtClean="0">
                <a:solidFill>
                  <a:srgbClr val="701039"/>
                </a:solidFill>
              </a:rPr>
              <a:t>и </a:t>
            </a:r>
            <a:r>
              <a:rPr lang="ru-RU" sz="2000" b="1" dirty="0" err="1" smtClean="0">
                <a:solidFill>
                  <a:srgbClr val="701039"/>
                </a:solidFill>
              </a:rPr>
              <a:t>нейротренажёров</a:t>
            </a:r>
            <a:r>
              <a:rPr lang="ru-RU" sz="2000" b="1" dirty="0" smtClean="0">
                <a:solidFill>
                  <a:srgbClr val="701039"/>
                </a:solidFill>
              </a:rPr>
              <a:t> </a:t>
            </a:r>
            <a:r>
              <a:rPr lang="ru-RU" sz="2000" b="1" dirty="0">
                <a:solidFill>
                  <a:srgbClr val="701039"/>
                </a:solidFill>
              </a:rPr>
              <a:t>является точное </a:t>
            </a:r>
            <a:r>
              <a:rPr lang="ru-RU" sz="2000" b="1" dirty="0" smtClean="0">
                <a:solidFill>
                  <a:srgbClr val="701039"/>
                </a:solidFill>
              </a:rPr>
              <a:t>выполнение детьми </a:t>
            </a:r>
            <a:r>
              <a:rPr lang="ru-RU" sz="2000" b="1" dirty="0">
                <a:solidFill>
                  <a:srgbClr val="701039"/>
                </a:solidFill>
              </a:rPr>
              <a:t>движений и приёмов вместе с педагогом, </a:t>
            </a:r>
            <a:r>
              <a:rPr lang="ru-RU" sz="2000" b="1" dirty="0" smtClean="0">
                <a:solidFill>
                  <a:srgbClr val="701039"/>
                </a:solidFill>
              </a:rPr>
              <a:t>систематическое, постепенное увеличение времени выполнения и сложности заданий.</a:t>
            </a:r>
            <a:endParaRPr lang="ru-RU" sz="2000" b="1" dirty="0">
              <a:solidFill>
                <a:srgbClr val="701039"/>
              </a:solidFill>
            </a:endParaRPr>
          </a:p>
          <a:p>
            <a:r>
              <a:rPr lang="ru-RU" sz="2000" b="1" dirty="0">
                <a:solidFill>
                  <a:srgbClr val="701039"/>
                </a:solidFill>
              </a:rPr>
              <a:t>    </a:t>
            </a:r>
          </a:p>
          <a:p>
            <a:endParaRPr lang="ru-RU" sz="2000" b="1" dirty="0">
              <a:solidFill>
                <a:srgbClr val="701039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078">
            <a:off x="3062455" y="3569757"/>
            <a:ext cx="3060885" cy="3016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47">
            <a:off x="6982650" y="3743854"/>
            <a:ext cx="4057608" cy="25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549" y="3074702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2439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764" y="215170"/>
            <a:ext cx="9424415" cy="4191730"/>
          </a:xfrm>
        </p:spPr>
        <p:txBody>
          <a:bodyPr>
            <a:noAutofit/>
          </a:bodyPr>
          <a:lstStyle/>
          <a:p>
            <a:pPr algn="r"/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5" y="328927"/>
            <a:ext cx="7869174" cy="59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605" y="304800"/>
            <a:ext cx="10269635" cy="632764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4" y="146304"/>
            <a:ext cx="8770019" cy="65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259" y="231648"/>
            <a:ext cx="9169313" cy="53906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    </a:t>
            </a:r>
            <a:r>
              <a:rPr lang="ru-RU" sz="2400" b="1" dirty="0">
                <a:solidFill>
                  <a:srgbClr val="FF0000"/>
                </a:solidFill>
              </a:rPr>
              <a:t>Нейропсихологические игры</a:t>
            </a:r>
            <a:r>
              <a:rPr lang="ru-RU" sz="2400" b="1" dirty="0">
                <a:solidFill>
                  <a:srgbClr val="002060"/>
                </a:solidFill>
              </a:rPr>
              <a:t> –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это специальные игровые комплексы,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способствующие развитию психических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процессов: памяти, внимания, мышления,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развитию </a:t>
            </a:r>
            <a:r>
              <a:rPr lang="ru-RU" sz="2400" b="1" dirty="0" smtClean="0">
                <a:solidFill>
                  <a:srgbClr val="002060"/>
                </a:solidFill>
              </a:rPr>
              <a:t>зрительно-моторной,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пространственной координации,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активизации речи.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Нейротренажёры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–  предназначены для </a:t>
            </a:r>
            <a:r>
              <a:rPr lang="ru-RU" sz="2400" b="1" dirty="0" smtClean="0">
                <a:solidFill>
                  <a:srgbClr val="002060"/>
                </a:solidFill>
              </a:rPr>
              <a:t>стимуляции </a:t>
            </a:r>
            <a:r>
              <a:rPr lang="ru-RU" sz="2400" b="1" dirty="0">
                <a:solidFill>
                  <a:srgbClr val="002060"/>
                </a:solidFill>
              </a:rPr>
              <a:t>работы всех отделов мозга, укрепления межполушарного взаимодействия, активизации навыков концентрации внимания, тренировки панорамного </a:t>
            </a:r>
            <a:r>
              <a:rPr lang="ru-RU" sz="2400" b="1" dirty="0" smtClean="0">
                <a:solidFill>
                  <a:srgbClr val="002060"/>
                </a:solidFill>
              </a:rPr>
              <a:t>зрения </a:t>
            </a:r>
            <a:r>
              <a:rPr lang="ru-RU" sz="2400" b="1" dirty="0">
                <a:solidFill>
                  <a:srgbClr val="002060"/>
                </a:solidFill>
              </a:rPr>
              <a:t>и активизации речи.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 некоторых </a:t>
            </a:r>
            <a:r>
              <a:rPr lang="ru-RU" alt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нейротренажёров</a:t>
            </a: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 и  упражнений, которые могут быть использованы</a:t>
            </a:r>
            <a:r>
              <a:rPr lang="ru-RU" sz="2000" b="1" i="1" dirty="0">
                <a:solidFill>
                  <a:srgbClr val="002060"/>
                </a:solidFill>
              </a:rPr>
              <a:t> для </a:t>
            </a:r>
            <a:r>
              <a:rPr lang="ru-RU" sz="2000" b="1" i="1" dirty="0" smtClean="0">
                <a:solidFill>
                  <a:srgbClr val="002060"/>
                </a:solidFill>
              </a:rPr>
              <a:t>активизации развития  </a:t>
            </a:r>
            <a:r>
              <a:rPr lang="ru-RU" sz="2000" b="1" i="1" dirty="0" smtClean="0">
                <a:solidFill>
                  <a:srgbClr val="002060"/>
                </a:solidFill>
              </a:rPr>
              <a:t>речи </a:t>
            </a:r>
            <a:r>
              <a:rPr lang="ru-RU" sz="2000" b="1" i="1" dirty="0" smtClean="0">
                <a:solidFill>
                  <a:srgbClr val="002060"/>
                </a:solidFill>
              </a:rPr>
              <a:t>и </a:t>
            </a:r>
            <a:r>
              <a:rPr lang="ru-RU" sz="2000" b="1" i="1" dirty="0">
                <a:solidFill>
                  <a:srgbClr val="002060"/>
                </a:solidFill>
              </a:rPr>
              <a:t>коррекции </a:t>
            </a:r>
            <a:r>
              <a:rPr lang="ru-RU" sz="2000" b="1" i="1" dirty="0" smtClean="0">
                <a:solidFill>
                  <a:srgbClr val="002060"/>
                </a:solidFill>
              </a:rPr>
              <a:t>речевых нарушений: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235220"/>
            <a:ext cx="5306652" cy="397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29037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Су-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Джок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массажёр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/>
              <a:t>Лёгкий </a:t>
            </a:r>
            <a:r>
              <a:rPr lang="ru-RU" sz="2000" b="1" dirty="0"/>
              <a:t>шарик с острыми шипами. Внутри шариков- </a:t>
            </a:r>
            <a:r>
              <a:rPr lang="ru-RU" sz="2000" b="1" dirty="0" smtClean="0"/>
              <a:t>«ёжиков</a:t>
            </a:r>
            <a:r>
              <a:rPr lang="ru-RU" sz="2000" b="1" dirty="0"/>
              <a:t>» находятся два металлических кольца. Способствует развитию мелкой </a:t>
            </a:r>
            <a:r>
              <a:rPr lang="ru-RU" sz="2000" b="1" dirty="0" smtClean="0"/>
              <a:t>моторики при </a:t>
            </a:r>
            <a:r>
              <a:rPr lang="ru-RU" sz="2000" b="1" dirty="0"/>
              <a:t>плохой подвижности </a:t>
            </a:r>
            <a:r>
              <a:rPr lang="ru-RU" sz="2000" b="1" dirty="0" smtClean="0"/>
              <a:t>пальцев, стимулирует речевое развитие в целом.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6548" y="2883582"/>
            <a:ext cx="66294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Мячик-ёжик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возьмем,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(берем массажный мячик)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Покатаем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потрём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(катаем между ладошек)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подбросим и поймаем,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просто поднять мячик вверх)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иголки посчитаем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(пальчиками одной руки нажимаем на шпики) 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ёжика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стол,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(кладем мячик на стол)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ёжика прижмём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(ручкой прижимаем мячик)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немножко покатаем…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(ручкой катаем мячик)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ручку поменяем.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(меняем ручку и тоже катаем мячик)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632" y="445008"/>
            <a:ext cx="9915874" cy="56327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1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Межполушарная доска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rgbClr val="701039"/>
                </a:solidFill>
              </a:rPr>
              <a:t>Упражнения на развитие </a:t>
            </a:r>
            <a:r>
              <a:rPr lang="ru-RU" sz="1600" i="1" dirty="0" smtClean="0">
                <a:solidFill>
                  <a:srgbClr val="701039"/>
                </a:solidFill>
              </a:rPr>
              <a:t>межполушарного взаимодействия и речи.</a:t>
            </a:r>
            <a:endParaRPr lang="ru-RU" sz="1600" i="1" dirty="0">
              <a:solidFill>
                <a:srgbClr val="701039"/>
              </a:solidFill>
            </a:endParaRPr>
          </a:p>
          <a:p>
            <a:pPr marL="0" indent="0">
              <a:buNone/>
            </a:pPr>
            <a:r>
              <a:rPr lang="ru-RU" altLang="ru-RU" i="1" u="sng" dirty="0"/>
              <a:t>Инструкция</a:t>
            </a:r>
            <a:r>
              <a:rPr lang="ru-RU" altLang="ru-RU" u="sng" dirty="0"/>
              <a:t>: </a:t>
            </a:r>
            <a:r>
              <a:rPr lang="ru-RU" altLang="ru-RU" dirty="0"/>
              <a:t> двумя руками одновременно проведи по линиям,</a:t>
            </a:r>
          </a:p>
          <a:p>
            <a:pPr marL="0" indent="0">
              <a:buNone/>
            </a:pPr>
            <a:r>
              <a:rPr lang="ru-RU" altLang="ru-RU" dirty="0"/>
              <a:t> произнося звук </a:t>
            </a:r>
            <a:r>
              <a:rPr lang="ru-RU" altLang="ru-RU" b="1" i="1" dirty="0"/>
              <a:t>С</a:t>
            </a:r>
            <a:r>
              <a:rPr lang="ru-RU" altLang="ru-RU" dirty="0"/>
              <a:t> </a:t>
            </a:r>
          </a:p>
          <a:p>
            <a:pPr marL="0" indent="0">
              <a:buNone/>
            </a:pPr>
            <a:r>
              <a:rPr lang="ru-RU" altLang="ru-RU" dirty="0"/>
              <a:t>(любой автоматизируемый звук).</a:t>
            </a:r>
          </a:p>
          <a:p>
            <a:pPr marL="0" indent="0">
              <a:buNone/>
            </a:pPr>
            <a:r>
              <a:rPr lang="ru-RU" altLang="ru-RU" u="sng" dirty="0"/>
              <a:t>Инструкция:  </a:t>
            </a:r>
            <a:r>
              <a:rPr lang="ru-RU" altLang="ru-RU" dirty="0"/>
              <a:t>обводи двумя руками , произноси</a:t>
            </a:r>
          </a:p>
          <a:p>
            <a:pPr marL="0" indent="0">
              <a:buNone/>
            </a:pPr>
            <a:r>
              <a:rPr lang="ru-RU" altLang="ru-RU" dirty="0"/>
              <a:t>с</a:t>
            </a:r>
            <a:r>
              <a:rPr lang="ru-RU" altLang="ru-RU" dirty="0" smtClean="0"/>
              <a:t>логи </a:t>
            </a:r>
            <a:r>
              <a:rPr lang="ru-RU" altLang="ru-RU" b="1" i="1" dirty="0" err="1"/>
              <a:t>са-ша</a:t>
            </a:r>
            <a:r>
              <a:rPr lang="ru-RU" altLang="ru-RU" b="1" i="1" dirty="0"/>
              <a:t>, со-</a:t>
            </a:r>
            <a:r>
              <a:rPr lang="ru-RU" altLang="ru-RU" b="1" i="1" dirty="0" err="1"/>
              <a:t>шо</a:t>
            </a:r>
            <a:r>
              <a:rPr lang="ru-RU" altLang="ru-RU" b="1" i="1" dirty="0"/>
              <a:t>, су-шу </a:t>
            </a:r>
            <a:r>
              <a:rPr lang="ru-RU" altLang="ru-RU" dirty="0"/>
              <a:t>и т.д.</a:t>
            </a:r>
          </a:p>
          <a:p>
            <a:pPr marL="0" indent="0">
              <a:buNone/>
            </a:pPr>
            <a:endParaRPr lang="ru-RU" b="1" i="1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0" y="1613348"/>
            <a:ext cx="5651342" cy="44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032" y="199644"/>
            <a:ext cx="9761284" cy="624230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Двуручное рисование</a:t>
            </a:r>
          </a:p>
          <a:p>
            <a:pPr marL="0" indent="0">
              <a:buNone/>
            </a:pP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tx1"/>
                </a:solidFill>
              </a:rPr>
              <a:t>Используем две руки,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</a:rPr>
              <a:t>проговариваем  </a:t>
            </a:r>
            <a:r>
              <a:rPr lang="ru-RU" sz="2000" i="1" dirty="0" smtClean="0">
                <a:solidFill>
                  <a:schemeClr val="tx1"/>
                </a:solidFill>
              </a:rPr>
              <a:t>слова </a:t>
            </a:r>
            <a:r>
              <a:rPr lang="ru-RU" sz="2000" i="1" dirty="0">
                <a:solidFill>
                  <a:schemeClr val="tx1"/>
                </a:solidFill>
              </a:rPr>
              <a:t>на 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</a:rPr>
              <a:t>заданный звук, </a:t>
            </a:r>
            <a:r>
              <a:rPr lang="ru-RU" sz="2000" i="1" dirty="0" smtClean="0">
                <a:solidFill>
                  <a:schemeClr val="tx1"/>
                </a:solidFill>
              </a:rPr>
              <a:t>например, </a:t>
            </a:r>
            <a:r>
              <a:rPr lang="ru-RU" sz="2000" b="1" i="1" dirty="0">
                <a:solidFill>
                  <a:schemeClr val="tx1"/>
                </a:solidFill>
              </a:rPr>
              <a:t>ш</a:t>
            </a:r>
            <a:r>
              <a:rPr lang="ru-RU" sz="2000" i="1" dirty="0">
                <a:solidFill>
                  <a:schemeClr val="tx1"/>
                </a:solidFill>
              </a:rPr>
              <a:t>уба,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</a:rPr>
              <a:t>ко</a:t>
            </a:r>
            <a:r>
              <a:rPr lang="ru-RU" sz="2000" b="1" i="1" dirty="0">
                <a:solidFill>
                  <a:schemeClr val="tx1"/>
                </a:solidFill>
              </a:rPr>
              <a:t>ш</a:t>
            </a:r>
            <a:r>
              <a:rPr lang="ru-RU" sz="2000" i="1" dirty="0">
                <a:solidFill>
                  <a:schemeClr val="tx1"/>
                </a:solidFill>
              </a:rPr>
              <a:t>ка, ду</a:t>
            </a:r>
            <a:r>
              <a:rPr lang="ru-RU" sz="2000" b="1" i="1" dirty="0">
                <a:solidFill>
                  <a:schemeClr val="tx1"/>
                </a:solidFill>
              </a:rPr>
              <a:t>ш</a:t>
            </a:r>
            <a:r>
              <a:rPr lang="ru-RU" sz="2000" i="1" dirty="0">
                <a:solidFill>
                  <a:schemeClr val="tx1"/>
                </a:solidFill>
              </a:rPr>
              <a:t> и </a:t>
            </a:r>
            <a:r>
              <a:rPr lang="ru-RU" sz="2000" i="1" dirty="0" err="1">
                <a:solidFill>
                  <a:schemeClr val="tx1"/>
                </a:solidFill>
              </a:rPr>
              <a:t>т.д</a:t>
            </a:r>
            <a:endParaRPr lang="ru-RU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36" y="70242"/>
            <a:ext cx="6121400" cy="4325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4358740"/>
            <a:ext cx="8098409" cy="23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230" y="0"/>
            <a:ext cx="10285540" cy="603504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Межполушарные лабиринты- трафареты</a:t>
            </a:r>
          </a:p>
          <a:p>
            <a:pPr marL="0" indent="0" algn="ctr">
              <a:buNone/>
            </a:pP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652" y="448020"/>
            <a:ext cx="4181178" cy="5639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8123" y="402336"/>
            <a:ext cx="5481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        Выкладываем на стол перед доской дидактическую </a:t>
            </a:r>
            <a:r>
              <a:rPr lang="ru-RU" sz="2000" b="1" dirty="0" smtClean="0"/>
              <a:t>картину. </a:t>
            </a:r>
            <a:r>
              <a:rPr lang="ru-RU" sz="2000" b="1" dirty="0"/>
              <a:t>Р</a:t>
            </a:r>
            <a:r>
              <a:rPr lang="ru-RU" sz="2000" b="1" dirty="0" smtClean="0"/>
              <a:t>ебёнок</a:t>
            </a:r>
            <a:r>
              <a:rPr lang="ru-RU" sz="2000" b="1" dirty="0"/>
              <a:t>, проходя по </a:t>
            </a:r>
            <a:r>
              <a:rPr lang="ru-RU" sz="2000" b="1" dirty="0" smtClean="0"/>
              <a:t>лабиринту, </a:t>
            </a:r>
            <a:r>
              <a:rPr lang="ru-RU" sz="2000" b="1" dirty="0"/>
              <a:t>должен правильно проговорить признаки, действия или </a:t>
            </a:r>
            <a:r>
              <a:rPr lang="ru-RU" sz="2000" b="1" dirty="0" smtClean="0"/>
              <a:t>область применения </a:t>
            </a:r>
            <a:r>
              <a:rPr lang="ru-RU" sz="2000" b="1" dirty="0"/>
              <a:t>данной иллюстрации. Или картинки по темам  </a:t>
            </a:r>
            <a:r>
              <a:rPr lang="ru-RU" sz="2000" b="1" i="1" dirty="0"/>
              <a:t>(овощи, фрукты, </a:t>
            </a:r>
            <a:r>
              <a:rPr lang="ru-RU" sz="2000" b="1" i="1" dirty="0" smtClean="0"/>
              <a:t>одежда, транспорт и т.д.) </a:t>
            </a:r>
            <a:endParaRPr lang="ru-RU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     Обводим карандашом трафарет и проговариваем поставленный </a:t>
            </a:r>
            <a:r>
              <a:rPr lang="ru-RU" sz="2000" b="1" dirty="0" smtClean="0"/>
              <a:t>звук.</a:t>
            </a: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FE7A09-2245-4102-9273-613EB2AB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238" y="3620719"/>
            <a:ext cx="3589662" cy="31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660" y="914400"/>
            <a:ext cx="8873522" cy="540105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338769"/>
            <a:ext cx="6629399" cy="4749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0069" y="54356"/>
            <a:ext cx="715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Кинезиологические упражнения (схемы на переключение)</a:t>
            </a:r>
          </a:p>
          <a:p>
            <a:pPr algn="ctr"/>
            <a:r>
              <a:rPr lang="ru-RU" altLang="ru-RU" b="1" dirty="0" smtClean="0"/>
              <a:t>Можно использовать в работе над</a:t>
            </a:r>
            <a:r>
              <a:rPr lang="ru-RU" altLang="ru-RU" b="1" dirty="0"/>
              <a:t> </a:t>
            </a:r>
            <a:r>
              <a:rPr lang="ru-RU" altLang="ru-RU" b="1" dirty="0" smtClean="0"/>
              <a:t>темпом и </a:t>
            </a:r>
            <a:r>
              <a:rPr lang="ru-RU" altLang="ru-RU" b="1" dirty="0"/>
              <a:t>ритмом речи. С помощью </a:t>
            </a:r>
            <a:r>
              <a:rPr lang="ru-RU" altLang="ru-RU" b="1" dirty="0" smtClean="0"/>
              <a:t>таких игр и упражнений можно также осуществлять дифференциацию трудных звуков.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7" y="1495169"/>
            <a:ext cx="4583840" cy="53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1038</TotalTime>
  <Words>382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ИЗ ОПЫТА РАБОТЫ: «Особенности применения игр и упражнений  с использованием нейротренажёров в коррекционно-логопедической работе в ДОУ»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aser</cp:lastModifiedBy>
  <cp:revision>63</cp:revision>
  <dcterms:created xsi:type="dcterms:W3CDTF">2021-11-10T10:00:11Z</dcterms:created>
  <dcterms:modified xsi:type="dcterms:W3CDTF">2024-02-05T07:06:04Z</dcterms:modified>
</cp:coreProperties>
</file>